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4"/>
  </p:sldMasterIdLst>
  <p:sldIdLst>
    <p:sldId id="256" r:id="rId5"/>
    <p:sldId id="263" r:id="rId6"/>
    <p:sldId id="265" r:id="rId7"/>
    <p:sldId id="278" r:id="rId8"/>
    <p:sldId id="261" r:id="rId9"/>
    <p:sldId id="264" r:id="rId10"/>
    <p:sldId id="266" r:id="rId11"/>
    <p:sldId id="267" r:id="rId12"/>
    <p:sldId id="279" r:id="rId13"/>
    <p:sldId id="280"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varScale="1">
        <p:scale>
          <a:sx n="112" d="100"/>
          <a:sy n="112" d="100"/>
        </p:scale>
        <p:origin x="3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574BDDD-E77C-4F65-80AE-A2B49D0566BE}" type="datetimeFigureOut">
              <a:rPr lang="en-US" smtClean="0"/>
              <a:t>12/16/2022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2694536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2355858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3514759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135524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1432116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2731307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1905081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500487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2775177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508372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1986875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689097-B4E2-4F9F-9CBE-5C04691F4EBF}"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8615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2164905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11525586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777676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2935252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4BDDD-E77C-4F65-80AE-A2B49D0566BE}" type="datetimeFigureOut">
              <a:rPr lang="en-US" smtClean="0"/>
              <a:t>12/16/2022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689097-B4E2-4F9F-9CBE-5C04691F4EBF}" type="slidenum">
              <a:rPr lang="en-US" smtClean="0"/>
              <a:t>‹#›</a:t>
            </a:fld>
            <a:endParaRPr lang="en-US" dirty="0"/>
          </a:p>
        </p:txBody>
      </p:sp>
    </p:spTree>
    <p:extLst>
      <p:ext uri="{BB962C8B-B14F-4D97-AF65-F5344CB8AC3E}">
        <p14:creationId xmlns:p14="http://schemas.microsoft.com/office/powerpoint/2010/main" val="381551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574BDDD-E77C-4F65-80AE-A2B49D0566BE}" type="datetimeFigureOut">
              <a:rPr lang="en-US" smtClean="0"/>
              <a:t>12/16/2022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C689097-B4E2-4F9F-9CBE-5C04691F4EBF}" type="slidenum">
              <a:rPr lang="en-US" smtClean="0"/>
              <a:t>‹#›</a:t>
            </a:fld>
            <a:endParaRPr lang="en-US" dirty="0"/>
          </a:p>
        </p:txBody>
      </p:sp>
    </p:spTree>
    <p:extLst>
      <p:ext uri="{BB962C8B-B14F-4D97-AF65-F5344CB8AC3E}">
        <p14:creationId xmlns:p14="http://schemas.microsoft.com/office/powerpoint/2010/main" val="7428859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144" name="Group 8">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0"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11"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2"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3"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14"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5"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6"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7"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8"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9"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0"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1"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2"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3"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4"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5"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6"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7"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8"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9"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0"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1"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2"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3"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4"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5"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6"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7"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8"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39"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0"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1"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2"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3"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4"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5"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6"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7"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8"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9"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0"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51"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2"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3"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4"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5"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6"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7"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8"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9"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0"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1"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2"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3"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grpSp>
      <p:sp useBgFill="1">
        <p:nvSpPr>
          <p:cNvPr id="145" name="Rectangle 64">
            <a:extLst>
              <a:ext uri="{FF2B5EF4-FFF2-40B4-BE49-F238E27FC236}">
                <a16:creationId xmlns:a16="http://schemas.microsoft.com/office/drawing/2014/main" id="{7A070EAD-1DCD-4F3D-BA84-799B891A0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C8198B-61B4-490F-AA97-99CFA2CF3622}"/>
              </a:ext>
            </a:extLst>
          </p:cNvPr>
          <p:cNvSpPr>
            <a:spLocks noGrp="1"/>
          </p:cNvSpPr>
          <p:nvPr>
            <p:ph type="title"/>
          </p:nvPr>
        </p:nvSpPr>
        <p:spPr>
          <a:xfrm>
            <a:off x="3108960" y="1122363"/>
            <a:ext cx="7559039" cy="3027360"/>
          </a:xfrm>
        </p:spPr>
        <p:txBody>
          <a:bodyPr vert="horz" lIns="91440" tIns="45720" rIns="91440" bIns="45720" rtlCol="0" anchor="b">
            <a:normAutofit/>
          </a:bodyPr>
          <a:lstStyle/>
          <a:p>
            <a:r>
              <a:rPr lang="en-US" sz="4200"/>
              <a:t>CEIS310</a:t>
            </a:r>
            <a:br>
              <a:rPr lang="en-US" sz="4200"/>
            </a:br>
            <a:r>
              <a:rPr lang="en-US" sz="4200"/>
              <a:t>Process improvements </a:t>
            </a:r>
            <a:br>
              <a:rPr lang="en-US" sz="4200"/>
            </a:br>
            <a:r>
              <a:rPr lang="en-US" sz="4200"/>
              <a:t>Final Project</a:t>
            </a:r>
            <a:br>
              <a:rPr lang="en-US" sz="4200"/>
            </a:br>
            <a:r>
              <a:rPr lang="en-US" sz="4200"/>
              <a:t>Pierre Liron</a:t>
            </a:r>
            <a:br>
              <a:rPr lang="en-US" sz="4200"/>
            </a:br>
            <a:r>
              <a:rPr lang="en-US" sz="4200"/>
              <a:t>Dec 17, 2022</a:t>
            </a:r>
          </a:p>
        </p:txBody>
      </p:sp>
      <p:grpSp>
        <p:nvGrpSpPr>
          <p:cNvPr id="146" name="Group 66">
            <a:extLst>
              <a:ext uri="{FF2B5EF4-FFF2-40B4-BE49-F238E27FC236}">
                <a16:creationId xmlns:a16="http://schemas.microsoft.com/office/drawing/2014/main" id="{DE471E13-6104-4637-8A8F-B545529B1D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alpha val="60000"/>
                </a:schemeClr>
              </a:gs>
              <a:gs pos="100000">
                <a:schemeClr val="bg2">
                  <a:lumMod val="60000"/>
                  <a:lumOff val="40000"/>
                  <a:alpha val="80000"/>
                </a:schemeClr>
              </a:gs>
            </a:gsLst>
            <a:lin ang="5400000" scaled="0"/>
            <a:tileRect/>
          </a:gradFill>
        </p:grpSpPr>
        <p:sp>
          <p:nvSpPr>
            <p:cNvPr id="68" name="Rectangle 5">
              <a:extLst>
                <a:ext uri="{FF2B5EF4-FFF2-40B4-BE49-F238E27FC236}">
                  <a16:creationId xmlns:a16="http://schemas.microsoft.com/office/drawing/2014/main" id="{802F412D-6781-427D-AB79-09FD610CCE5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9" name="Freeform 6">
              <a:extLst>
                <a:ext uri="{FF2B5EF4-FFF2-40B4-BE49-F238E27FC236}">
                  <a16:creationId xmlns:a16="http://schemas.microsoft.com/office/drawing/2014/main" id="{8471B962-D824-43CE-B5DD-704B305B28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Freeform 7">
              <a:extLst>
                <a:ext uri="{FF2B5EF4-FFF2-40B4-BE49-F238E27FC236}">
                  <a16:creationId xmlns:a16="http://schemas.microsoft.com/office/drawing/2014/main" id="{ED60EBD3-FA75-460B-AFBD-3F234A0CAA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Rectangle 8">
              <a:extLst>
                <a:ext uri="{FF2B5EF4-FFF2-40B4-BE49-F238E27FC236}">
                  <a16:creationId xmlns:a16="http://schemas.microsoft.com/office/drawing/2014/main" id="{D0791244-FBF2-49D9-BDBC-E2E58C86B4D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2" name="Freeform 9">
              <a:extLst>
                <a:ext uri="{FF2B5EF4-FFF2-40B4-BE49-F238E27FC236}">
                  <a16:creationId xmlns:a16="http://schemas.microsoft.com/office/drawing/2014/main" id="{FEE4C4B1-195C-40F5-A78F-2EB7ED6E6F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10">
              <a:extLst>
                <a:ext uri="{FF2B5EF4-FFF2-40B4-BE49-F238E27FC236}">
                  <a16:creationId xmlns:a16="http://schemas.microsoft.com/office/drawing/2014/main" id="{22766AF8-3850-41E4-80D0-321D9A13D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11">
              <a:extLst>
                <a:ext uri="{FF2B5EF4-FFF2-40B4-BE49-F238E27FC236}">
                  <a16:creationId xmlns:a16="http://schemas.microsoft.com/office/drawing/2014/main" id="{8834F8EE-AB04-42FE-AE7B-3E9C6ACA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12">
              <a:extLst>
                <a:ext uri="{FF2B5EF4-FFF2-40B4-BE49-F238E27FC236}">
                  <a16:creationId xmlns:a16="http://schemas.microsoft.com/office/drawing/2014/main" id="{C86BB534-4617-4275-908E-357CF2246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Freeform 13">
              <a:extLst>
                <a:ext uri="{FF2B5EF4-FFF2-40B4-BE49-F238E27FC236}">
                  <a16:creationId xmlns:a16="http://schemas.microsoft.com/office/drawing/2014/main" id="{B6DEB58B-8D28-4BE9-9CA9-F4B3A083B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14">
              <a:extLst>
                <a:ext uri="{FF2B5EF4-FFF2-40B4-BE49-F238E27FC236}">
                  <a16:creationId xmlns:a16="http://schemas.microsoft.com/office/drawing/2014/main" id="{25A772BC-4720-4EC2-AD61-A7B74E91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15">
              <a:extLst>
                <a:ext uri="{FF2B5EF4-FFF2-40B4-BE49-F238E27FC236}">
                  <a16:creationId xmlns:a16="http://schemas.microsoft.com/office/drawing/2014/main" id="{60D6B27E-FAC5-4267-80A9-DE4D2E02B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16">
              <a:extLst>
                <a:ext uri="{FF2B5EF4-FFF2-40B4-BE49-F238E27FC236}">
                  <a16:creationId xmlns:a16="http://schemas.microsoft.com/office/drawing/2014/main" id="{1F39FA83-D8C8-4CE3-9C62-10375FD041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17">
              <a:extLst>
                <a:ext uri="{FF2B5EF4-FFF2-40B4-BE49-F238E27FC236}">
                  <a16:creationId xmlns:a16="http://schemas.microsoft.com/office/drawing/2014/main" id="{E09B4CF3-A51F-4787-81FE-F5C79BA42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Freeform 18">
              <a:extLst>
                <a:ext uri="{FF2B5EF4-FFF2-40B4-BE49-F238E27FC236}">
                  <a16:creationId xmlns:a16="http://schemas.microsoft.com/office/drawing/2014/main" id="{6695CB35-74E4-43C0-89F5-9FDA59B3AC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2" name="Freeform 19">
              <a:extLst>
                <a:ext uri="{FF2B5EF4-FFF2-40B4-BE49-F238E27FC236}">
                  <a16:creationId xmlns:a16="http://schemas.microsoft.com/office/drawing/2014/main" id="{945450CE-FB13-4C46-825F-5BB191703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20">
              <a:extLst>
                <a:ext uri="{FF2B5EF4-FFF2-40B4-BE49-F238E27FC236}">
                  <a16:creationId xmlns:a16="http://schemas.microsoft.com/office/drawing/2014/main" id="{E80AA0B2-7FE7-4B75-AC25-E0F6C0FE45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21">
              <a:extLst>
                <a:ext uri="{FF2B5EF4-FFF2-40B4-BE49-F238E27FC236}">
                  <a16:creationId xmlns:a16="http://schemas.microsoft.com/office/drawing/2014/main" id="{2E81F7C1-AD8F-41A0-91A8-E05F66CB0E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22">
              <a:extLst>
                <a:ext uri="{FF2B5EF4-FFF2-40B4-BE49-F238E27FC236}">
                  <a16:creationId xmlns:a16="http://schemas.microsoft.com/office/drawing/2014/main" id="{F4E8A538-9FFA-4C76-BCE2-D54F56A11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23">
              <a:extLst>
                <a:ext uri="{FF2B5EF4-FFF2-40B4-BE49-F238E27FC236}">
                  <a16:creationId xmlns:a16="http://schemas.microsoft.com/office/drawing/2014/main" id="{3C412824-3CBA-4E74-B2FD-936EA70486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24">
              <a:extLst>
                <a:ext uri="{FF2B5EF4-FFF2-40B4-BE49-F238E27FC236}">
                  <a16:creationId xmlns:a16="http://schemas.microsoft.com/office/drawing/2014/main" id="{E28DC1F0-74FF-4D97-BD4D-FD42DE4AC6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8" name="Freeform 25">
              <a:extLst>
                <a:ext uri="{FF2B5EF4-FFF2-40B4-BE49-F238E27FC236}">
                  <a16:creationId xmlns:a16="http://schemas.microsoft.com/office/drawing/2014/main" id="{77CEC4FA-6FD3-4ABF-BF98-94E7947A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26">
              <a:extLst>
                <a:ext uri="{FF2B5EF4-FFF2-40B4-BE49-F238E27FC236}">
                  <a16:creationId xmlns:a16="http://schemas.microsoft.com/office/drawing/2014/main" id="{D4E61DA7-BFA9-48AF-BD6F-EBB15C2359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27">
              <a:extLst>
                <a:ext uri="{FF2B5EF4-FFF2-40B4-BE49-F238E27FC236}">
                  <a16:creationId xmlns:a16="http://schemas.microsoft.com/office/drawing/2014/main" id="{57164D6A-1DD9-43AE-878F-A413DC26F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28">
              <a:extLst>
                <a:ext uri="{FF2B5EF4-FFF2-40B4-BE49-F238E27FC236}">
                  <a16:creationId xmlns:a16="http://schemas.microsoft.com/office/drawing/2014/main" id="{4949EBA6-53D9-4F2D-91DB-EA7AE260F6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2" name="Freeform 29">
              <a:extLst>
                <a:ext uri="{FF2B5EF4-FFF2-40B4-BE49-F238E27FC236}">
                  <a16:creationId xmlns:a16="http://schemas.microsoft.com/office/drawing/2014/main" id="{0AFEA5FA-F759-441C-A0BC-7EDC79A6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3" name="Freeform 30">
              <a:extLst>
                <a:ext uri="{FF2B5EF4-FFF2-40B4-BE49-F238E27FC236}">
                  <a16:creationId xmlns:a16="http://schemas.microsoft.com/office/drawing/2014/main" id="{5B913AE0-5DC8-4244-8C26-ED97F834E3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4" name="Freeform 31">
              <a:extLst>
                <a:ext uri="{FF2B5EF4-FFF2-40B4-BE49-F238E27FC236}">
                  <a16:creationId xmlns:a16="http://schemas.microsoft.com/office/drawing/2014/main" id="{A87DB58A-25D2-46F1-85E3-06F964D016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32">
              <a:extLst>
                <a:ext uri="{FF2B5EF4-FFF2-40B4-BE49-F238E27FC236}">
                  <a16:creationId xmlns:a16="http://schemas.microsoft.com/office/drawing/2014/main" id="{E7AE8209-F3E7-4ACA-98D0-90B282A147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6" name="Rectangle 33">
              <a:extLst>
                <a:ext uri="{FF2B5EF4-FFF2-40B4-BE49-F238E27FC236}">
                  <a16:creationId xmlns:a16="http://schemas.microsoft.com/office/drawing/2014/main" id="{1CED7927-A7C7-444A-A8F3-6348852AEF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97" name="Freeform 34">
              <a:extLst>
                <a:ext uri="{FF2B5EF4-FFF2-40B4-BE49-F238E27FC236}">
                  <a16:creationId xmlns:a16="http://schemas.microsoft.com/office/drawing/2014/main" id="{08BEDF90-F9A6-4DE4-94B6-43E4160394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8" name="Freeform 35">
              <a:extLst>
                <a:ext uri="{FF2B5EF4-FFF2-40B4-BE49-F238E27FC236}">
                  <a16:creationId xmlns:a16="http://schemas.microsoft.com/office/drawing/2014/main" id="{36540D5F-1C77-438A-BF12-56455C472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9" name="Freeform 36">
              <a:extLst>
                <a:ext uri="{FF2B5EF4-FFF2-40B4-BE49-F238E27FC236}">
                  <a16:creationId xmlns:a16="http://schemas.microsoft.com/office/drawing/2014/main" id="{52FC779A-BC55-40AC-8FFD-E014F8C05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0" name="Freeform 37">
              <a:extLst>
                <a:ext uri="{FF2B5EF4-FFF2-40B4-BE49-F238E27FC236}">
                  <a16:creationId xmlns:a16="http://schemas.microsoft.com/office/drawing/2014/main" id="{63E42DE5-DC0E-4043-8A35-20C53074A2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1" name="Freeform 38">
              <a:extLst>
                <a:ext uri="{FF2B5EF4-FFF2-40B4-BE49-F238E27FC236}">
                  <a16:creationId xmlns:a16="http://schemas.microsoft.com/office/drawing/2014/main" id="{41581FA6-993A-4899-ADF1-0A83A623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2" name="Freeform 39">
              <a:extLst>
                <a:ext uri="{FF2B5EF4-FFF2-40B4-BE49-F238E27FC236}">
                  <a16:creationId xmlns:a16="http://schemas.microsoft.com/office/drawing/2014/main" id="{33C4FDB9-01D2-4CB0-BFED-216CAC7EB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3" name="Freeform 40">
              <a:extLst>
                <a:ext uri="{FF2B5EF4-FFF2-40B4-BE49-F238E27FC236}">
                  <a16:creationId xmlns:a16="http://schemas.microsoft.com/office/drawing/2014/main" id="{34E715AB-2B68-41C4-A61F-02C413F242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4" name="Freeform 41">
              <a:extLst>
                <a:ext uri="{FF2B5EF4-FFF2-40B4-BE49-F238E27FC236}">
                  <a16:creationId xmlns:a16="http://schemas.microsoft.com/office/drawing/2014/main" id="{D3861C35-D060-408D-9871-4DA2D0547B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5" name="Freeform 42">
              <a:extLst>
                <a:ext uri="{FF2B5EF4-FFF2-40B4-BE49-F238E27FC236}">
                  <a16:creationId xmlns:a16="http://schemas.microsoft.com/office/drawing/2014/main" id="{B4F4F38F-33FE-48A0-986D-FB771F18BE7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6" name="Freeform 43">
              <a:extLst>
                <a:ext uri="{FF2B5EF4-FFF2-40B4-BE49-F238E27FC236}">
                  <a16:creationId xmlns:a16="http://schemas.microsoft.com/office/drawing/2014/main" id="{50FCFC8E-2DC3-4F27-9E02-196830E78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7" name="Freeform 44">
              <a:extLst>
                <a:ext uri="{FF2B5EF4-FFF2-40B4-BE49-F238E27FC236}">
                  <a16:creationId xmlns:a16="http://schemas.microsoft.com/office/drawing/2014/main" id="{3A6EE414-1500-4144-B453-BA950E5107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8" name="Rectangle 45">
              <a:extLst>
                <a:ext uri="{FF2B5EF4-FFF2-40B4-BE49-F238E27FC236}">
                  <a16:creationId xmlns:a16="http://schemas.microsoft.com/office/drawing/2014/main" id="{0C1A9D8A-5515-4C84-AE17-A6D51243834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09" name="Freeform 46">
              <a:extLst>
                <a:ext uri="{FF2B5EF4-FFF2-40B4-BE49-F238E27FC236}">
                  <a16:creationId xmlns:a16="http://schemas.microsoft.com/office/drawing/2014/main" id="{E8E7C8C7-FE85-4C8F-960C-3748511E0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0" name="Freeform 47">
              <a:extLst>
                <a:ext uri="{FF2B5EF4-FFF2-40B4-BE49-F238E27FC236}">
                  <a16:creationId xmlns:a16="http://schemas.microsoft.com/office/drawing/2014/main" id="{33DF2ED7-F601-4A9F-AA50-822ED85D56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1" name="Freeform 48">
              <a:extLst>
                <a:ext uri="{FF2B5EF4-FFF2-40B4-BE49-F238E27FC236}">
                  <a16:creationId xmlns:a16="http://schemas.microsoft.com/office/drawing/2014/main" id="{FEDB3A05-6FDD-4E87-B800-8F9975244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2" name="Freeform 49">
              <a:extLst>
                <a:ext uri="{FF2B5EF4-FFF2-40B4-BE49-F238E27FC236}">
                  <a16:creationId xmlns:a16="http://schemas.microsoft.com/office/drawing/2014/main" id="{AD6225C0-E391-49D5-9A7B-57C5ED60E1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3" name="Freeform 50">
              <a:extLst>
                <a:ext uri="{FF2B5EF4-FFF2-40B4-BE49-F238E27FC236}">
                  <a16:creationId xmlns:a16="http://schemas.microsoft.com/office/drawing/2014/main" id="{B814B458-45E5-451C-9CBD-027E3776A4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4" name="Freeform 51">
              <a:extLst>
                <a:ext uri="{FF2B5EF4-FFF2-40B4-BE49-F238E27FC236}">
                  <a16:creationId xmlns:a16="http://schemas.microsoft.com/office/drawing/2014/main" id="{59167140-9A0D-4FE7-8E37-2CD613011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5" name="Freeform 52">
              <a:extLst>
                <a:ext uri="{FF2B5EF4-FFF2-40B4-BE49-F238E27FC236}">
                  <a16:creationId xmlns:a16="http://schemas.microsoft.com/office/drawing/2014/main" id="{2D38B213-991B-495D-8886-04CAD44C7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6" name="Freeform 53">
              <a:extLst>
                <a:ext uri="{FF2B5EF4-FFF2-40B4-BE49-F238E27FC236}">
                  <a16:creationId xmlns:a16="http://schemas.microsoft.com/office/drawing/2014/main" id="{67C1C3DA-3972-4D98-9D9E-390461B28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7" name="Freeform 54">
              <a:extLst>
                <a:ext uri="{FF2B5EF4-FFF2-40B4-BE49-F238E27FC236}">
                  <a16:creationId xmlns:a16="http://schemas.microsoft.com/office/drawing/2014/main" id="{972F8941-61DB-48E1-B9C1-E732470563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8" name="Freeform 55">
              <a:extLst>
                <a:ext uri="{FF2B5EF4-FFF2-40B4-BE49-F238E27FC236}">
                  <a16:creationId xmlns:a16="http://schemas.microsoft.com/office/drawing/2014/main" id="{857B495F-5C9B-435F-8D39-45CC57471F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9" name="Freeform 56">
              <a:extLst>
                <a:ext uri="{FF2B5EF4-FFF2-40B4-BE49-F238E27FC236}">
                  <a16:creationId xmlns:a16="http://schemas.microsoft.com/office/drawing/2014/main" id="{B607428B-B7C9-4017-84F8-19C9B2134A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0" name="Freeform 57">
              <a:extLst>
                <a:ext uri="{FF2B5EF4-FFF2-40B4-BE49-F238E27FC236}">
                  <a16:creationId xmlns:a16="http://schemas.microsoft.com/office/drawing/2014/main" id="{A20C5139-2108-4F5E-B892-64F1D8605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1" name="Freeform 58">
              <a:extLst>
                <a:ext uri="{FF2B5EF4-FFF2-40B4-BE49-F238E27FC236}">
                  <a16:creationId xmlns:a16="http://schemas.microsoft.com/office/drawing/2014/main" id="{C2A51623-F2F3-4584-93F5-598E56A5F4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Tree>
    <p:extLst>
      <p:ext uri="{BB962C8B-B14F-4D97-AF65-F5344CB8AC3E}">
        <p14:creationId xmlns:p14="http://schemas.microsoft.com/office/powerpoint/2010/main" val="737525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E0E64-2710-4576-AD0F-8BCAE0679DBC}"/>
              </a:ext>
            </a:extLst>
          </p:cNvPr>
          <p:cNvSpPr>
            <a:spLocks noGrp="1"/>
          </p:cNvSpPr>
          <p:nvPr>
            <p:ph type="title"/>
          </p:nvPr>
        </p:nvSpPr>
        <p:spPr>
          <a:xfrm>
            <a:off x="838200" y="556995"/>
            <a:ext cx="10515600" cy="1133693"/>
          </a:xfrm>
        </p:spPr>
        <p:txBody>
          <a:bodyPr>
            <a:normAutofit fontScale="90000"/>
          </a:bodyPr>
          <a:lstStyle/>
          <a:p>
            <a:r>
              <a:rPr lang="en-US" sz="5200" dirty="0"/>
              <a:t>Points Allocation for Final Project</a:t>
            </a:r>
          </a:p>
        </p:txBody>
      </p:sp>
      <p:graphicFrame>
        <p:nvGraphicFramePr>
          <p:cNvPr id="7" name="Table 7">
            <a:extLst>
              <a:ext uri="{FF2B5EF4-FFF2-40B4-BE49-F238E27FC236}">
                <a16:creationId xmlns:a16="http://schemas.microsoft.com/office/drawing/2014/main" id="{26EB7746-905F-4A0D-9F70-B37B004E5469}"/>
              </a:ext>
            </a:extLst>
          </p:cNvPr>
          <p:cNvGraphicFramePr>
            <a:graphicFrameLocks noGrp="1"/>
          </p:cNvGraphicFramePr>
          <p:nvPr>
            <p:extLst>
              <p:ext uri="{D42A27DB-BD31-4B8C-83A1-F6EECF244321}">
                <p14:modId xmlns:p14="http://schemas.microsoft.com/office/powerpoint/2010/main" val="901734606"/>
              </p:ext>
            </p:extLst>
          </p:nvPr>
        </p:nvGraphicFramePr>
        <p:xfrm>
          <a:off x="2771162" y="1553790"/>
          <a:ext cx="5869498" cy="2804160"/>
        </p:xfrm>
        <a:graphic>
          <a:graphicData uri="http://schemas.openxmlformats.org/drawingml/2006/table">
            <a:tbl>
              <a:tblPr firstRow="1" bandRow="1">
                <a:tableStyleId>{5C22544A-7EE6-4342-B048-85BDC9FD1C3A}</a:tableStyleId>
              </a:tblPr>
              <a:tblGrid>
                <a:gridCol w="5106100">
                  <a:extLst>
                    <a:ext uri="{9D8B030D-6E8A-4147-A177-3AD203B41FA5}">
                      <a16:colId xmlns:a16="http://schemas.microsoft.com/office/drawing/2014/main" val="2318945271"/>
                    </a:ext>
                  </a:extLst>
                </a:gridCol>
                <a:gridCol w="763398">
                  <a:extLst>
                    <a:ext uri="{9D8B030D-6E8A-4147-A177-3AD203B41FA5}">
                      <a16:colId xmlns:a16="http://schemas.microsoft.com/office/drawing/2014/main" val="743572858"/>
                    </a:ext>
                  </a:extLst>
                </a:gridCol>
              </a:tblGrid>
              <a:tr h="268605">
                <a:tc>
                  <a:txBody>
                    <a:bodyPr/>
                    <a:lstStyle/>
                    <a:p>
                      <a:r>
                        <a:rPr lang="en-US" sz="1400" dirty="0">
                          <a:latin typeface="+mn-lt"/>
                        </a:rPr>
                        <a:t>Item</a:t>
                      </a:r>
                    </a:p>
                  </a:txBody>
                  <a:tcPr/>
                </a:tc>
                <a:tc>
                  <a:txBody>
                    <a:bodyPr/>
                    <a:lstStyle/>
                    <a:p>
                      <a:r>
                        <a:rPr lang="en-US" sz="1400" dirty="0">
                          <a:latin typeface="+mn-lt"/>
                        </a:rPr>
                        <a:t>Points</a:t>
                      </a:r>
                    </a:p>
                  </a:txBody>
                  <a:tcPr/>
                </a:tc>
                <a:extLst>
                  <a:ext uri="{0D108BD9-81ED-4DB2-BD59-A6C34878D82A}">
                    <a16:rowId xmlns:a16="http://schemas.microsoft.com/office/drawing/2014/main" val="3520193739"/>
                  </a:ext>
                </a:extLst>
              </a:tr>
              <a:tr h="268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Identify necessary process to establish improvements</a:t>
                      </a:r>
                      <a:r>
                        <a:rPr lang="en-US" sz="1800" kern="1200" dirty="0">
                          <a:solidFill>
                            <a:schemeClr val="dk1"/>
                          </a:solidFill>
                          <a:effectLst/>
                          <a:latin typeface="+mn-lt"/>
                          <a:ea typeface="+mn-ea"/>
                          <a:cs typeface="+mn-cs"/>
                        </a:rPr>
                        <a:t>. </a:t>
                      </a:r>
                      <a:endParaRPr lang="en-US" sz="1400" dirty="0">
                        <a:latin typeface="+mn-lt"/>
                      </a:endParaRPr>
                    </a:p>
                  </a:txBody>
                  <a:tcPr/>
                </a:tc>
                <a:tc>
                  <a:txBody>
                    <a:bodyPr/>
                    <a:lstStyle/>
                    <a:p>
                      <a:r>
                        <a:rPr lang="en-US" sz="1400" dirty="0">
                          <a:latin typeface="+mn-lt"/>
                        </a:rPr>
                        <a:t>15</a:t>
                      </a:r>
                    </a:p>
                  </a:txBody>
                  <a:tcPr/>
                </a:tc>
                <a:extLst>
                  <a:ext uri="{0D108BD9-81ED-4DB2-BD59-A6C34878D82A}">
                    <a16:rowId xmlns:a16="http://schemas.microsoft.com/office/drawing/2014/main" val="4272100575"/>
                  </a:ext>
                </a:extLst>
              </a:tr>
              <a:tr h="268605">
                <a:tc>
                  <a:txBody>
                    <a:bodyPr/>
                    <a:lstStyle/>
                    <a:p>
                      <a:r>
                        <a:rPr lang="en-US" sz="1200" kern="1200" dirty="0">
                          <a:solidFill>
                            <a:schemeClr val="dk1"/>
                          </a:solidFill>
                          <a:effectLst/>
                          <a:latin typeface="+mn-lt"/>
                          <a:ea typeface="+mn-ea"/>
                          <a:cs typeface="+mn-cs"/>
                        </a:rPr>
                        <a:t>Demonstrate data preparation using normalization.</a:t>
                      </a:r>
                    </a:p>
                  </a:txBody>
                  <a:tcPr/>
                </a:tc>
                <a:tc>
                  <a:txBody>
                    <a:bodyPr/>
                    <a:lstStyle/>
                    <a:p>
                      <a:r>
                        <a:rPr lang="en-US" sz="1400" dirty="0">
                          <a:latin typeface="+mn-lt"/>
                        </a:rPr>
                        <a:t>20</a:t>
                      </a:r>
                    </a:p>
                  </a:txBody>
                  <a:tcPr/>
                </a:tc>
                <a:extLst>
                  <a:ext uri="{0D108BD9-81ED-4DB2-BD59-A6C34878D82A}">
                    <a16:rowId xmlns:a16="http://schemas.microsoft.com/office/drawing/2014/main" val="691152623"/>
                  </a:ext>
                </a:extLst>
              </a:tr>
              <a:tr h="268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Demonstrate communication skills in various environments and contexts.</a:t>
                      </a:r>
                      <a:endParaRPr lang="en-US" sz="1200" dirty="0">
                        <a:effectLst/>
                        <a:latin typeface="+mn-lt"/>
                        <a:ea typeface="Arial" panose="020B0604020202020204" pitchFamily="34" charset="0"/>
                      </a:endParaRPr>
                    </a:p>
                  </a:txBody>
                  <a:tcPr/>
                </a:tc>
                <a:tc>
                  <a:txBody>
                    <a:bodyPr/>
                    <a:lstStyle/>
                    <a:p>
                      <a:r>
                        <a:rPr lang="en-US" sz="1400" dirty="0">
                          <a:latin typeface="+mn-lt"/>
                        </a:rPr>
                        <a:t>25</a:t>
                      </a:r>
                    </a:p>
                  </a:txBody>
                  <a:tcPr/>
                </a:tc>
                <a:extLst>
                  <a:ext uri="{0D108BD9-81ED-4DB2-BD59-A6C34878D82A}">
                    <a16:rowId xmlns:a16="http://schemas.microsoft.com/office/drawing/2014/main" val="2674972122"/>
                  </a:ext>
                </a:extLst>
              </a:tr>
              <a:tr h="268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Test/Train system utilizing Linear Regression. </a:t>
                      </a:r>
                      <a:endParaRPr lang="en-US" sz="1200" dirty="0">
                        <a:effectLst/>
                        <a:latin typeface="+mn-lt"/>
                        <a:ea typeface="Arial" panose="020B0604020202020204" pitchFamily="34" charset="0"/>
                      </a:endParaRPr>
                    </a:p>
                  </a:txBody>
                  <a:tcPr/>
                </a:tc>
                <a:tc>
                  <a:txBody>
                    <a:bodyPr/>
                    <a:lstStyle/>
                    <a:p>
                      <a:r>
                        <a:rPr lang="en-US" sz="1400" dirty="0">
                          <a:latin typeface="+mn-lt"/>
                        </a:rPr>
                        <a:t>25</a:t>
                      </a:r>
                    </a:p>
                  </a:txBody>
                  <a:tcPr/>
                </a:tc>
                <a:extLst>
                  <a:ext uri="{0D108BD9-81ED-4DB2-BD59-A6C34878D82A}">
                    <a16:rowId xmlns:a16="http://schemas.microsoft.com/office/drawing/2014/main" val="2154181867"/>
                  </a:ext>
                </a:extLst>
              </a:tr>
              <a:tr h="268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Build an Evaluate Model with all ML metrics.</a:t>
                      </a:r>
                      <a:endParaRPr lang="en-US" sz="1200" dirty="0">
                        <a:effectLst/>
                        <a:latin typeface="+mn-lt"/>
                        <a:ea typeface="Arial" panose="020B0604020202020204" pitchFamily="34" charset="0"/>
                      </a:endParaRPr>
                    </a:p>
                  </a:txBody>
                  <a:tcPr/>
                </a:tc>
                <a:tc>
                  <a:txBody>
                    <a:bodyPr/>
                    <a:lstStyle/>
                    <a:p>
                      <a:r>
                        <a:rPr lang="en-US" sz="1400" dirty="0">
                          <a:latin typeface="+mn-lt"/>
                        </a:rPr>
                        <a:t>25</a:t>
                      </a:r>
                    </a:p>
                  </a:txBody>
                  <a:tcPr/>
                </a:tc>
                <a:extLst>
                  <a:ext uri="{0D108BD9-81ED-4DB2-BD59-A6C34878D82A}">
                    <a16:rowId xmlns:a16="http://schemas.microsoft.com/office/drawing/2014/main" val="397657705"/>
                  </a:ext>
                </a:extLst>
              </a:tr>
              <a:tr h="268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Implement Score Model for the experiment. </a:t>
                      </a:r>
                      <a:endParaRPr lang="en-US" sz="1200" dirty="0">
                        <a:effectLst/>
                        <a:latin typeface="+mn-lt"/>
                        <a:ea typeface="Arial" panose="020B0604020202020204" pitchFamily="34" charset="0"/>
                      </a:endParaRPr>
                    </a:p>
                  </a:txBody>
                  <a:tcPr/>
                </a:tc>
                <a:tc>
                  <a:txBody>
                    <a:bodyPr/>
                    <a:lstStyle/>
                    <a:p>
                      <a:r>
                        <a:rPr lang="en-US" sz="1400" dirty="0">
                          <a:latin typeface="+mn-lt"/>
                        </a:rPr>
                        <a:t>20</a:t>
                      </a:r>
                    </a:p>
                  </a:txBody>
                  <a:tcPr/>
                </a:tc>
                <a:extLst>
                  <a:ext uri="{0D108BD9-81ED-4DB2-BD59-A6C34878D82A}">
                    <a16:rowId xmlns:a16="http://schemas.microsoft.com/office/drawing/2014/main" val="1466492252"/>
                  </a:ext>
                </a:extLst>
              </a:tr>
              <a:tr h="268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Test a system utilizing RSS Computation.</a:t>
                      </a:r>
                      <a:endParaRPr lang="en-US" sz="1200" dirty="0">
                        <a:effectLst/>
                        <a:latin typeface="+mn-lt"/>
                        <a:ea typeface="Arial" panose="020B0604020202020204" pitchFamily="34" charset="0"/>
                      </a:endParaRPr>
                    </a:p>
                  </a:txBody>
                  <a:tcPr/>
                </a:tc>
                <a:tc>
                  <a:txBody>
                    <a:bodyPr/>
                    <a:lstStyle/>
                    <a:p>
                      <a:r>
                        <a:rPr lang="en-US" sz="1400" dirty="0">
                          <a:latin typeface="+mn-lt"/>
                        </a:rPr>
                        <a:t>20</a:t>
                      </a:r>
                    </a:p>
                  </a:txBody>
                  <a:tcPr/>
                </a:tc>
                <a:extLst>
                  <a:ext uri="{0D108BD9-81ED-4DB2-BD59-A6C34878D82A}">
                    <a16:rowId xmlns:a16="http://schemas.microsoft.com/office/drawing/2014/main" val="2798241630"/>
                  </a:ext>
                </a:extLst>
              </a:tr>
              <a:tr h="268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effectLst/>
                          <a:latin typeface="+mn-lt"/>
                          <a:ea typeface="Arial" panose="020B0604020202020204" pitchFamily="34" charset="0"/>
                        </a:rPr>
                        <a:t>Total</a:t>
                      </a:r>
                    </a:p>
                  </a:txBody>
                  <a:tcPr/>
                </a:tc>
                <a:tc>
                  <a:txBody>
                    <a:bodyPr/>
                    <a:lstStyle/>
                    <a:p>
                      <a:r>
                        <a:rPr lang="en-US" sz="1400" b="1" dirty="0">
                          <a:latin typeface="+mn-lt"/>
                        </a:rPr>
                        <a:t>150</a:t>
                      </a:r>
                    </a:p>
                  </a:txBody>
                  <a:tcPr/>
                </a:tc>
                <a:extLst>
                  <a:ext uri="{0D108BD9-81ED-4DB2-BD59-A6C34878D82A}">
                    <a16:rowId xmlns:a16="http://schemas.microsoft.com/office/drawing/2014/main" val="692750796"/>
                  </a:ext>
                </a:extLst>
              </a:tr>
            </a:tbl>
          </a:graphicData>
        </a:graphic>
      </p:graphicFrame>
    </p:spTree>
    <p:extLst>
      <p:ext uri="{BB962C8B-B14F-4D97-AF65-F5344CB8AC3E}">
        <p14:creationId xmlns:p14="http://schemas.microsoft.com/office/powerpoint/2010/main" val="3674125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DCA7E-BC3C-4D45-A410-3C8CF542DB14}"/>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9BFD872A-3B01-42CF-9755-0DADD328057D}"/>
              </a:ext>
            </a:extLst>
          </p:cNvPr>
          <p:cNvSpPr>
            <a:spLocks noGrp="1"/>
          </p:cNvSpPr>
          <p:nvPr>
            <p:ph idx="1"/>
          </p:nvPr>
        </p:nvSpPr>
        <p:spPr/>
        <p:txBody>
          <a:bodyPr/>
          <a:lstStyle/>
          <a:p>
            <a:pPr marL="342900" marR="0" lvl="0" indent="-342900">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In this course, the two main processes of six sigma will be introduced - DMAIC (define, measure, analyze, improve, control) and DMADV (define, measure, analyze, design, verify). Students will learn how these principles are applied to improve existing processes and create new ones. Emphasis will be placed on DMAIC and statistical process and product control. General statistic principles will be reviewed and new topics addressing principles of statistical process control will be covered. Material covered represents competencies and proficiencies aligned to Lean Six Sigma Yellow Belt certification.</a:t>
            </a:r>
          </a:p>
          <a:p>
            <a:pPr marL="342900" marR="0" lvl="0" indent="-342900">
              <a:spcBef>
                <a:spcPts val="0"/>
              </a:spcBef>
              <a:spcAft>
                <a:spcPts val="0"/>
              </a:spcAft>
              <a:buFont typeface="Symbol" panose="05050102010706020507" pitchFamily="18" charset="2"/>
              <a:buChar char=""/>
            </a:pPr>
            <a:endParaRPr lang="en-US" sz="1800" dirty="0">
              <a:latin typeface="Times New Roman" panose="02020603050405020304" pitchFamily="18" charset="0"/>
              <a:ea typeface="Times New Roman" panose="02020603050405020304" pitchFamily="18" charset="0"/>
            </a:endParaRPr>
          </a:p>
          <a:p>
            <a:pPr marL="342900" indent="-342900">
              <a:spcBef>
                <a:spcPts val="0"/>
              </a:spcBef>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Machine Learning  for process </a:t>
            </a:r>
            <a:r>
              <a:rPr lang="en-US" sz="1800" dirty="0">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mprovement in Python, through a Spyder Environment.</a:t>
            </a:r>
          </a:p>
          <a:p>
            <a:pPr marL="0" marR="0" lvl="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33869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DCA7E-BC3C-4D45-A410-3C8CF542DB14}"/>
              </a:ext>
            </a:extLst>
          </p:cNvPr>
          <p:cNvSpPr>
            <a:spLocks noGrp="1"/>
          </p:cNvSpPr>
          <p:nvPr>
            <p:ph type="title"/>
          </p:nvPr>
        </p:nvSpPr>
        <p:spPr/>
        <p:txBody>
          <a:bodyPr/>
          <a:lstStyle/>
          <a:p>
            <a:r>
              <a:rPr lang="en-US" dirty="0"/>
              <a:t>Inventory</a:t>
            </a:r>
          </a:p>
        </p:txBody>
      </p:sp>
      <p:sp>
        <p:nvSpPr>
          <p:cNvPr id="3" name="Content Placeholder 2">
            <a:extLst>
              <a:ext uri="{FF2B5EF4-FFF2-40B4-BE49-F238E27FC236}">
                <a16:creationId xmlns:a16="http://schemas.microsoft.com/office/drawing/2014/main" id="{9BFD872A-3B01-42CF-9755-0DADD328057D}"/>
              </a:ext>
            </a:extLst>
          </p:cNvPr>
          <p:cNvSpPr>
            <a:spLocks noGrp="1"/>
          </p:cNvSpPr>
          <p:nvPr>
            <p:ph idx="1"/>
          </p:nvPr>
        </p:nvSpPr>
        <p:spPr/>
        <p:txBody>
          <a:bodyPr/>
          <a:lstStyle/>
          <a:p>
            <a:pPr marL="342900" marR="0" lvl="0" indent="-342900">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Install Anaconda3 to be able to use Spyder (Python) or use Virtual Machine Azure Lab </a:t>
            </a:r>
          </a:p>
          <a:p>
            <a:pPr marL="342900" marR="0" lvl="0" indent="-342900">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Different types of data base and related quote</a:t>
            </a:r>
          </a:p>
        </p:txBody>
      </p:sp>
    </p:spTree>
    <p:extLst>
      <p:ext uri="{BB962C8B-B14F-4D97-AF65-F5344CB8AC3E}">
        <p14:creationId xmlns:p14="http://schemas.microsoft.com/office/powerpoint/2010/main" val="3477491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DCA7E-BC3C-4D45-A410-3C8CF542DB14}"/>
              </a:ext>
            </a:extLst>
          </p:cNvPr>
          <p:cNvSpPr>
            <a:spLocks noGrp="1"/>
          </p:cNvSpPr>
          <p:nvPr>
            <p:ph type="title"/>
          </p:nvPr>
        </p:nvSpPr>
        <p:spPr/>
        <p:txBody>
          <a:bodyPr/>
          <a:lstStyle/>
          <a:p>
            <a:r>
              <a:rPr lang="en-US" dirty="0"/>
              <a:t>Introduction To Machine Learning</a:t>
            </a:r>
          </a:p>
        </p:txBody>
      </p:sp>
      <p:sp>
        <p:nvSpPr>
          <p:cNvPr id="3" name="Content Placeholder 2">
            <a:extLst>
              <a:ext uri="{FF2B5EF4-FFF2-40B4-BE49-F238E27FC236}">
                <a16:creationId xmlns:a16="http://schemas.microsoft.com/office/drawing/2014/main" id="{9BFD872A-3B01-42CF-9755-0DADD328057D}"/>
              </a:ext>
            </a:extLst>
          </p:cNvPr>
          <p:cNvSpPr>
            <a:spLocks noGrp="1"/>
          </p:cNvSpPr>
          <p:nvPr>
            <p:ph idx="1"/>
          </p:nvPr>
        </p:nvSpPr>
        <p:spPr/>
        <p:txBody>
          <a:bodyPr/>
          <a:lstStyle/>
          <a:p>
            <a:pPr marL="342900" marR="0" lvl="0" indent="-342900">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In machine learning, one of the first tasks that you need to perform is data cleansing of the available data sets. It requires examining the data carefully for any missing values, replacing with some valid values, and normalizing the data, just to name a few. Accessing the different data sets will be covered in subsequent module. </a:t>
            </a:r>
          </a:p>
          <a:p>
            <a:pPr marL="342900" marR="0" lvl="0" indent="-342900">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Many machine learning algorithms make assumptions about your data. Therefore it is a good idea to prepare your data in such a way to best expose the structure of the problem to the machine learning algorithms that you intend to use.</a:t>
            </a:r>
          </a:p>
          <a:p>
            <a:pPr marL="0" marR="0" lvl="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43596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DCA7E-BC3C-4D45-A410-3C8CF542DB14}"/>
              </a:ext>
            </a:extLst>
          </p:cNvPr>
          <p:cNvSpPr>
            <a:spLocks noGrp="1"/>
          </p:cNvSpPr>
          <p:nvPr>
            <p:ph type="title"/>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effectLst/>
                <a:latin typeface="+mn-lt"/>
                <a:ea typeface="Arial" panose="020B0604020202020204" pitchFamily="34" charset="0"/>
                <a:cs typeface="Times New Roman" panose="02020603050405020304" pitchFamily="18" charset="0"/>
              </a:rPr>
              <a:t>Design and Uploaded </a:t>
            </a:r>
            <a:r>
              <a:rPr lang="en-US" dirty="0">
                <a:latin typeface="+mn-lt"/>
                <a:ea typeface="Arial" panose="020B0604020202020204" pitchFamily="34" charset="0"/>
                <a:cs typeface="Times New Roman" panose="02020603050405020304" pitchFamily="18" charset="0"/>
              </a:rPr>
              <a:t>D</a:t>
            </a:r>
            <a:r>
              <a:rPr lang="en-US" sz="4400" dirty="0">
                <a:effectLst/>
                <a:latin typeface="+mn-lt"/>
                <a:ea typeface="Arial" panose="020B0604020202020204" pitchFamily="34" charset="0"/>
                <a:cs typeface="Times New Roman" panose="02020603050405020304" pitchFamily="18" charset="0"/>
              </a:rPr>
              <a:t>ataset</a:t>
            </a:r>
            <a:endParaRPr lang="en-US" sz="4400" dirty="0">
              <a:effectLst/>
              <a:latin typeface="+mn-lt"/>
              <a:ea typeface="Arial" panose="020B0604020202020204" pitchFamily="34" charset="0"/>
            </a:endParaRPr>
          </a:p>
        </p:txBody>
      </p:sp>
      <p:pic>
        <p:nvPicPr>
          <p:cNvPr id="4" name="Content Placeholder 3">
            <a:extLst>
              <a:ext uri="{FF2B5EF4-FFF2-40B4-BE49-F238E27FC236}">
                <a16:creationId xmlns:a16="http://schemas.microsoft.com/office/drawing/2014/main" id="{5B9AF89A-1A1F-96A9-50B4-DA6EEC717D6B}"/>
              </a:ext>
            </a:extLst>
          </p:cNvPr>
          <p:cNvPicPr>
            <a:picLocks noGrp="1" noChangeAspect="1"/>
          </p:cNvPicPr>
          <p:nvPr>
            <p:ph idx="1"/>
          </p:nvPr>
        </p:nvPicPr>
        <p:blipFill>
          <a:blip r:embed="rId2"/>
          <a:stretch>
            <a:fillRect/>
          </a:stretch>
        </p:blipFill>
        <p:spPr>
          <a:xfrm>
            <a:off x="2106520" y="2249488"/>
            <a:ext cx="7975786" cy="3541712"/>
          </a:xfrm>
          <a:prstGeom prst="rect">
            <a:avLst/>
          </a:prstGeom>
        </p:spPr>
      </p:pic>
    </p:spTree>
    <p:extLst>
      <p:ext uri="{BB962C8B-B14F-4D97-AF65-F5344CB8AC3E}">
        <p14:creationId xmlns:p14="http://schemas.microsoft.com/office/powerpoint/2010/main" val="1355401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D2D32-A6EF-45B6-A46E-BFE109A7E546}"/>
              </a:ext>
            </a:extLst>
          </p:cNvPr>
          <p:cNvSpPr>
            <a:spLocks noGrp="1"/>
          </p:cNvSpPr>
          <p:nvPr>
            <p:ph type="title"/>
          </p:nvPr>
        </p:nvSpPr>
        <p:spPr/>
        <p:txBody>
          <a:bodyPr/>
          <a:lstStyle/>
          <a:p>
            <a:r>
              <a:rPr lang="en-US" sz="4400" dirty="0">
                <a:effectLst/>
                <a:latin typeface="+mn-lt"/>
                <a:ea typeface="Arial" panose="020B0604020202020204" pitchFamily="34" charset="0"/>
                <a:cs typeface="Times New Roman" panose="02020603050405020304" pitchFamily="18" charset="0"/>
              </a:rPr>
              <a:t>Data Preparation (Cleansing/Normalization) </a:t>
            </a:r>
            <a:endParaRPr lang="en-US" dirty="0"/>
          </a:p>
        </p:txBody>
      </p:sp>
      <p:pic>
        <p:nvPicPr>
          <p:cNvPr id="4" name="Content Placeholder 3">
            <a:extLst>
              <a:ext uri="{FF2B5EF4-FFF2-40B4-BE49-F238E27FC236}">
                <a16:creationId xmlns:a16="http://schemas.microsoft.com/office/drawing/2014/main" id="{36A99005-F8BD-E291-18EA-EEAD4FB136E3}"/>
              </a:ext>
            </a:extLst>
          </p:cNvPr>
          <p:cNvPicPr>
            <a:picLocks noGrp="1" noChangeAspect="1"/>
          </p:cNvPicPr>
          <p:nvPr>
            <p:ph idx="1"/>
          </p:nvPr>
        </p:nvPicPr>
        <p:blipFill>
          <a:blip r:embed="rId2"/>
          <a:stretch>
            <a:fillRect/>
          </a:stretch>
        </p:blipFill>
        <p:spPr>
          <a:xfrm>
            <a:off x="1818564" y="2249488"/>
            <a:ext cx="8551697" cy="3541712"/>
          </a:xfrm>
          <a:prstGeom prst="rect">
            <a:avLst/>
          </a:prstGeom>
        </p:spPr>
      </p:pic>
    </p:spTree>
    <p:extLst>
      <p:ext uri="{BB962C8B-B14F-4D97-AF65-F5344CB8AC3E}">
        <p14:creationId xmlns:p14="http://schemas.microsoft.com/office/powerpoint/2010/main" val="2713479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1D7BE-B696-4F71-BD8A-C856AA0B7F25}"/>
              </a:ext>
            </a:extLst>
          </p:cNvPr>
          <p:cNvSpPr>
            <a:spLocks noGrp="1"/>
          </p:cNvSpPr>
          <p:nvPr>
            <p:ph type="title"/>
          </p:nvPr>
        </p:nvSpPr>
        <p:spPr/>
        <p:txBody>
          <a:bodyPr>
            <a:normAutofit fontScale="90000"/>
          </a:bodyPr>
          <a:lstStyle/>
          <a:p>
            <a:pPr marL="0" marR="0" lvl="0" indent="0" defTabSz="914400" rtl="0" eaLnBrk="1" fontAlgn="auto" latinLnBrk="0" hangingPunct="1">
              <a:lnSpc>
                <a:spcPct val="100000"/>
              </a:lnSpc>
              <a:spcBef>
                <a:spcPts val="0"/>
              </a:spcBef>
              <a:spcAft>
                <a:spcPts val="0"/>
              </a:spcAft>
              <a:tabLst/>
              <a:defRPr/>
            </a:pPr>
            <a:r>
              <a:rPr lang="en-US" sz="4400" dirty="0">
                <a:effectLst/>
                <a:latin typeface="+mn-lt"/>
                <a:ea typeface="Arial" panose="020B0604020202020204" pitchFamily="34" charset="0"/>
                <a:cs typeface="Times New Roman" panose="02020603050405020304" pitchFamily="18" charset="0"/>
              </a:rPr>
              <a:t>Accessing and Exploring Machine Learning Datasets and Generating Your Own Dataset </a:t>
            </a:r>
            <a:endParaRPr lang="en-US" sz="4400" dirty="0">
              <a:effectLst/>
              <a:latin typeface="+mn-lt"/>
              <a:ea typeface="Arial" panose="020B0604020202020204" pitchFamily="34" charset="0"/>
            </a:endParaRPr>
          </a:p>
        </p:txBody>
      </p:sp>
      <p:sp>
        <p:nvSpPr>
          <p:cNvPr id="3" name="Content Placeholder 2">
            <a:extLst>
              <a:ext uri="{FF2B5EF4-FFF2-40B4-BE49-F238E27FC236}">
                <a16:creationId xmlns:a16="http://schemas.microsoft.com/office/drawing/2014/main" id="{7FDFDCC4-2D13-433F-B043-814C4C48BF59}"/>
              </a:ext>
            </a:extLst>
          </p:cNvPr>
          <p:cNvSpPr>
            <a:spLocks noGrp="1"/>
          </p:cNvSpPr>
          <p:nvPr>
            <p:ph idx="1"/>
          </p:nvPr>
        </p:nvSpPr>
        <p:spPr/>
        <p:txBody>
          <a:bodyPr/>
          <a:lstStyle/>
          <a:p>
            <a:r>
              <a:rPr lang="en-US" dirty="0"/>
              <a:t>To bring awareness, instigate interest, and promote the need of using AI and machine learning algorithms and tools for process improvement. To keep things simple, we will only focus on use of Python machine learning library for regression analysis and simple test/train techniques. </a:t>
            </a:r>
          </a:p>
        </p:txBody>
      </p:sp>
    </p:spTree>
    <p:extLst>
      <p:ext uri="{BB962C8B-B14F-4D97-AF65-F5344CB8AC3E}">
        <p14:creationId xmlns:p14="http://schemas.microsoft.com/office/powerpoint/2010/main" val="3806661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1D7BE-B696-4F71-BD8A-C856AA0B7F25}"/>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tabLst/>
              <a:defRPr/>
            </a:pPr>
            <a:r>
              <a:rPr lang="en-US" sz="4400" dirty="0">
                <a:effectLst/>
                <a:latin typeface="+mn-lt"/>
                <a:ea typeface="Arial" panose="020B0604020202020204" pitchFamily="34" charset="0"/>
                <a:cs typeface="Times New Roman" panose="02020603050405020304" pitchFamily="18" charset="0"/>
              </a:rPr>
              <a:t>Selecting Features</a:t>
            </a:r>
            <a:endParaRPr lang="en-US" sz="4400" dirty="0">
              <a:effectLst/>
              <a:latin typeface="+mn-lt"/>
              <a:ea typeface="Arial" panose="020B0604020202020204" pitchFamily="34" charset="0"/>
            </a:endParaRPr>
          </a:p>
        </p:txBody>
      </p:sp>
      <p:pic>
        <p:nvPicPr>
          <p:cNvPr id="7" name="Content Placeholder 6">
            <a:extLst>
              <a:ext uri="{FF2B5EF4-FFF2-40B4-BE49-F238E27FC236}">
                <a16:creationId xmlns:a16="http://schemas.microsoft.com/office/drawing/2014/main" id="{1D1ADFF8-29B2-4A46-308E-8465C435F94E}"/>
              </a:ext>
            </a:extLst>
          </p:cNvPr>
          <p:cNvPicPr>
            <a:picLocks noGrp="1" noChangeAspect="1"/>
          </p:cNvPicPr>
          <p:nvPr>
            <p:ph idx="1"/>
          </p:nvPr>
        </p:nvPicPr>
        <p:blipFill>
          <a:blip r:embed="rId2"/>
          <a:stretch>
            <a:fillRect/>
          </a:stretch>
        </p:blipFill>
        <p:spPr>
          <a:xfrm>
            <a:off x="1943970" y="2249488"/>
            <a:ext cx="8300886" cy="3541712"/>
          </a:xfrm>
          <a:prstGeom prst="rect">
            <a:avLst/>
          </a:prstGeom>
        </p:spPr>
      </p:pic>
    </p:spTree>
    <p:extLst>
      <p:ext uri="{BB962C8B-B14F-4D97-AF65-F5344CB8AC3E}">
        <p14:creationId xmlns:p14="http://schemas.microsoft.com/office/powerpoint/2010/main" val="4164139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1D7BE-B696-4F71-BD8A-C856AA0B7F25}"/>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tabLst/>
              <a:defRPr/>
            </a:pPr>
            <a:r>
              <a:rPr lang="en-US" sz="4400" dirty="0">
                <a:effectLst/>
                <a:latin typeface="+mn-lt"/>
                <a:ea typeface="Arial" panose="020B0604020202020204" pitchFamily="34" charset="0"/>
                <a:cs typeface="Times New Roman" panose="02020603050405020304" pitchFamily="18" charset="0"/>
              </a:rPr>
              <a:t>Selecting Features</a:t>
            </a:r>
            <a:endParaRPr lang="en-US" sz="4400" dirty="0">
              <a:effectLst/>
              <a:latin typeface="+mn-lt"/>
              <a:ea typeface="Arial" panose="020B0604020202020204" pitchFamily="34" charset="0"/>
            </a:endParaRPr>
          </a:p>
        </p:txBody>
      </p:sp>
      <p:pic>
        <p:nvPicPr>
          <p:cNvPr id="3" name="Content Placeholder 2">
            <a:extLst>
              <a:ext uri="{FF2B5EF4-FFF2-40B4-BE49-F238E27FC236}">
                <a16:creationId xmlns:a16="http://schemas.microsoft.com/office/drawing/2014/main" id="{C6BA1312-B98C-EA64-239B-9AF057FD698D}"/>
              </a:ext>
            </a:extLst>
          </p:cNvPr>
          <p:cNvPicPr>
            <a:picLocks noGrp="1" noChangeAspect="1"/>
          </p:cNvPicPr>
          <p:nvPr>
            <p:ph idx="1"/>
          </p:nvPr>
        </p:nvPicPr>
        <p:blipFill>
          <a:blip r:embed="rId2"/>
          <a:stretch>
            <a:fillRect/>
          </a:stretch>
        </p:blipFill>
        <p:spPr>
          <a:xfrm>
            <a:off x="1943970" y="2249488"/>
            <a:ext cx="8300886" cy="3541712"/>
          </a:xfrm>
          <a:prstGeom prst="rect">
            <a:avLst/>
          </a:prstGeom>
        </p:spPr>
      </p:pic>
    </p:spTree>
    <p:extLst>
      <p:ext uri="{BB962C8B-B14F-4D97-AF65-F5344CB8AC3E}">
        <p14:creationId xmlns:p14="http://schemas.microsoft.com/office/powerpoint/2010/main" val="2873541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B8474-A89B-415B-9C70-EDD184ECA517}"/>
              </a:ext>
            </a:extLst>
          </p:cNvPr>
          <p:cNvSpPr>
            <a:spLocks noGrp="1"/>
          </p:cNvSpPr>
          <p:nvPr>
            <p:ph type="title"/>
          </p:nvPr>
        </p:nvSpPr>
        <p:spPr/>
        <p:txBody>
          <a:bodyPr>
            <a:normAutofit/>
          </a:bodyPr>
          <a:lstStyle/>
          <a:p>
            <a:r>
              <a:rPr lang="en-US" sz="4400" dirty="0">
                <a:solidFill>
                  <a:srgbClr val="000000"/>
                </a:solidFill>
                <a:effectLst/>
                <a:latin typeface="+mn-lt"/>
                <a:ea typeface="Arial" panose="020B0604020202020204" pitchFamily="34" charset="0"/>
              </a:rPr>
              <a:t>Linear Regression or Poly </a:t>
            </a:r>
            <a:r>
              <a:rPr lang="en-US" dirty="0">
                <a:solidFill>
                  <a:srgbClr val="000000"/>
                </a:solidFill>
                <a:latin typeface="+mn-lt"/>
                <a:ea typeface="Arial" panose="020B0604020202020204" pitchFamily="34" charset="0"/>
              </a:rPr>
              <a:t>R</a:t>
            </a:r>
            <a:r>
              <a:rPr lang="en-US" sz="4400" dirty="0">
                <a:solidFill>
                  <a:srgbClr val="000000"/>
                </a:solidFill>
                <a:effectLst/>
                <a:latin typeface="+mn-lt"/>
                <a:ea typeface="Arial" panose="020B0604020202020204" pitchFamily="34" charset="0"/>
              </a:rPr>
              <a:t>egression ML Tools for Prediction</a:t>
            </a:r>
            <a:endParaRPr lang="en-US" dirty="0"/>
          </a:p>
        </p:txBody>
      </p:sp>
      <p:pic>
        <p:nvPicPr>
          <p:cNvPr id="4" name="Content Placeholder 3">
            <a:extLst>
              <a:ext uri="{FF2B5EF4-FFF2-40B4-BE49-F238E27FC236}">
                <a16:creationId xmlns:a16="http://schemas.microsoft.com/office/drawing/2014/main" id="{9BD1C8A5-CC9F-ACA4-0431-D975E3EDEC12}"/>
              </a:ext>
            </a:extLst>
          </p:cNvPr>
          <p:cNvPicPr>
            <a:picLocks noGrp="1" noChangeAspect="1"/>
          </p:cNvPicPr>
          <p:nvPr>
            <p:ph idx="1"/>
          </p:nvPr>
        </p:nvPicPr>
        <p:blipFill>
          <a:blip r:embed="rId2"/>
          <a:stretch>
            <a:fillRect/>
          </a:stretch>
        </p:blipFill>
        <p:spPr>
          <a:xfrm>
            <a:off x="1943970" y="2249488"/>
            <a:ext cx="8300886" cy="3541712"/>
          </a:xfrm>
          <a:prstGeom prst="rect">
            <a:avLst/>
          </a:prstGeom>
        </p:spPr>
      </p:pic>
    </p:spTree>
    <p:extLst>
      <p:ext uri="{BB962C8B-B14F-4D97-AF65-F5344CB8AC3E}">
        <p14:creationId xmlns:p14="http://schemas.microsoft.com/office/powerpoint/2010/main" val="2181868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0975D-A85F-418D-BDFD-9E1926A166B5}"/>
              </a:ext>
            </a:extLst>
          </p:cNvPr>
          <p:cNvSpPr>
            <a:spLocks noGrp="1"/>
          </p:cNvSpPr>
          <p:nvPr>
            <p:ph type="title"/>
          </p:nvPr>
        </p:nvSpPr>
        <p:spPr/>
        <p:txBody>
          <a:bodyPr/>
          <a:lstStyle/>
          <a:p>
            <a:r>
              <a:rPr lang="en-US" sz="4400" dirty="0">
                <a:effectLst/>
                <a:latin typeface="+mn-lt"/>
                <a:ea typeface="Arial" panose="020B0604020202020204" pitchFamily="34" charset="0"/>
                <a:cs typeface="Times New Roman" panose="02020603050405020304" pitchFamily="18" charset="0"/>
              </a:rPr>
              <a:t>Training the Model </a:t>
            </a:r>
            <a:endParaRPr lang="en-US" dirty="0"/>
          </a:p>
        </p:txBody>
      </p:sp>
      <p:pic>
        <p:nvPicPr>
          <p:cNvPr id="4" name="Content Placeholder 3">
            <a:extLst>
              <a:ext uri="{FF2B5EF4-FFF2-40B4-BE49-F238E27FC236}">
                <a16:creationId xmlns:a16="http://schemas.microsoft.com/office/drawing/2014/main" id="{B89B171A-EF26-4A47-524D-4ACFD8EE835A}"/>
              </a:ext>
            </a:extLst>
          </p:cNvPr>
          <p:cNvPicPr>
            <a:picLocks noGrp="1" noChangeAspect="1"/>
          </p:cNvPicPr>
          <p:nvPr>
            <p:ph idx="1"/>
          </p:nvPr>
        </p:nvPicPr>
        <p:blipFill>
          <a:blip r:embed="rId2"/>
          <a:stretch>
            <a:fillRect/>
          </a:stretch>
        </p:blipFill>
        <p:spPr>
          <a:xfrm>
            <a:off x="2106520" y="2249488"/>
            <a:ext cx="7975786" cy="3541712"/>
          </a:xfrm>
          <a:prstGeom prst="rect">
            <a:avLst/>
          </a:prstGeom>
        </p:spPr>
      </p:pic>
    </p:spTree>
    <p:extLst>
      <p:ext uri="{BB962C8B-B14F-4D97-AF65-F5344CB8AC3E}">
        <p14:creationId xmlns:p14="http://schemas.microsoft.com/office/powerpoint/2010/main" val="2909794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AE0B3-393F-4E9F-85D5-F42CA832C76D}"/>
              </a:ext>
            </a:extLst>
          </p:cNvPr>
          <p:cNvSpPr>
            <a:spLocks noGrp="1"/>
          </p:cNvSpPr>
          <p:nvPr>
            <p:ph type="title"/>
          </p:nvPr>
        </p:nvSpPr>
        <p:spPr>
          <a:xfrm>
            <a:off x="838200" y="365125"/>
            <a:ext cx="10515600" cy="1330325"/>
          </a:xfrm>
        </p:spPr>
        <p:txBody>
          <a:bodyPr/>
          <a:lstStyle/>
          <a:p>
            <a:r>
              <a:rPr lang="en-US" sz="4400" dirty="0">
                <a:effectLst/>
                <a:latin typeface="+mn-lt"/>
                <a:ea typeface="Arial" panose="020B0604020202020204" pitchFamily="34" charset="0"/>
                <a:cs typeface="Times New Roman" panose="02020603050405020304" pitchFamily="18" charset="0"/>
              </a:rPr>
              <a:t>Train/Test Split </a:t>
            </a:r>
            <a:endParaRPr lang="en-US" dirty="0"/>
          </a:p>
        </p:txBody>
      </p:sp>
      <p:pic>
        <p:nvPicPr>
          <p:cNvPr id="4" name="Content Placeholder 3">
            <a:extLst>
              <a:ext uri="{FF2B5EF4-FFF2-40B4-BE49-F238E27FC236}">
                <a16:creationId xmlns:a16="http://schemas.microsoft.com/office/drawing/2014/main" id="{A5D8D4C2-4645-03D1-8FDA-2CBDA1475864}"/>
              </a:ext>
            </a:extLst>
          </p:cNvPr>
          <p:cNvPicPr>
            <a:picLocks noGrp="1" noChangeAspect="1"/>
          </p:cNvPicPr>
          <p:nvPr>
            <p:ph idx="1"/>
          </p:nvPr>
        </p:nvPicPr>
        <p:blipFill>
          <a:blip r:embed="rId2"/>
          <a:stretch>
            <a:fillRect/>
          </a:stretch>
        </p:blipFill>
        <p:spPr>
          <a:xfrm>
            <a:off x="2106520" y="2249488"/>
            <a:ext cx="7975786" cy="3541712"/>
          </a:xfrm>
          <a:prstGeom prst="rect">
            <a:avLst/>
          </a:prstGeom>
        </p:spPr>
      </p:pic>
    </p:spTree>
    <p:extLst>
      <p:ext uri="{BB962C8B-B14F-4D97-AF65-F5344CB8AC3E}">
        <p14:creationId xmlns:p14="http://schemas.microsoft.com/office/powerpoint/2010/main" val="3340331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0F15-8E78-4511-A5F8-1544128FD0F1}"/>
              </a:ext>
            </a:extLst>
          </p:cNvPr>
          <p:cNvSpPr>
            <a:spLocks noGrp="1"/>
          </p:cNvSpPr>
          <p:nvPr>
            <p:ph type="title"/>
          </p:nvPr>
        </p:nvSpPr>
        <p:spPr/>
        <p:txBody>
          <a:bodyPr/>
          <a:lstStyle/>
          <a:p>
            <a:r>
              <a:rPr lang="en-US" sz="4400" dirty="0">
                <a:effectLst/>
                <a:latin typeface="+mn-lt"/>
                <a:ea typeface="Arial" panose="020B0604020202020204" pitchFamily="34" charset="0"/>
                <a:cs typeface="Times New Roman" panose="02020603050405020304" pitchFamily="18" charset="0"/>
              </a:rPr>
              <a:t>Examining the Model, Computing RSS</a:t>
            </a:r>
            <a:endParaRPr lang="en-US" dirty="0"/>
          </a:p>
        </p:txBody>
      </p:sp>
      <p:pic>
        <p:nvPicPr>
          <p:cNvPr id="5" name="Content Placeholder 4">
            <a:extLst>
              <a:ext uri="{FF2B5EF4-FFF2-40B4-BE49-F238E27FC236}">
                <a16:creationId xmlns:a16="http://schemas.microsoft.com/office/drawing/2014/main" id="{FBFE48E6-160D-7D5D-72E5-E44AF2A7727F}"/>
              </a:ext>
            </a:extLst>
          </p:cNvPr>
          <p:cNvPicPr>
            <a:picLocks noGrp="1" noChangeAspect="1"/>
          </p:cNvPicPr>
          <p:nvPr>
            <p:ph idx="1"/>
          </p:nvPr>
        </p:nvPicPr>
        <p:blipFill>
          <a:blip r:embed="rId2"/>
          <a:stretch>
            <a:fillRect/>
          </a:stretch>
        </p:blipFill>
        <p:spPr>
          <a:xfrm>
            <a:off x="2569183" y="2249488"/>
            <a:ext cx="7050460" cy="3541712"/>
          </a:xfrm>
        </p:spPr>
      </p:pic>
    </p:spTree>
    <p:extLst>
      <p:ext uri="{BB962C8B-B14F-4D97-AF65-F5344CB8AC3E}">
        <p14:creationId xmlns:p14="http://schemas.microsoft.com/office/powerpoint/2010/main" val="1059746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6D578-3A57-4741-A11A-6E5922AA718B}"/>
              </a:ext>
            </a:extLst>
          </p:cNvPr>
          <p:cNvSpPr>
            <a:spLocks noGrp="1"/>
          </p:cNvSpPr>
          <p:nvPr>
            <p:ph type="title"/>
          </p:nvPr>
        </p:nvSpPr>
        <p:spPr/>
        <p:txBody>
          <a:bodyPr/>
          <a:lstStyle/>
          <a:p>
            <a:r>
              <a:rPr lang="en-US" sz="4400" dirty="0">
                <a:effectLst/>
                <a:latin typeface="+mn-lt"/>
                <a:ea typeface="Arial" panose="020B0604020202020204" pitchFamily="34" charset="0"/>
                <a:cs typeface="Times New Roman" panose="02020603050405020304" pitchFamily="18" charset="0"/>
              </a:rPr>
              <a:t>Scoring the Model – r2-Score </a:t>
            </a:r>
            <a:endParaRPr lang="en-US" dirty="0"/>
          </a:p>
        </p:txBody>
      </p:sp>
      <p:pic>
        <p:nvPicPr>
          <p:cNvPr id="4" name="Content Placeholder 3">
            <a:extLst>
              <a:ext uri="{FF2B5EF4-FFF2-40B4-BE49-F238E27FC236}">
                <a16:creationId xmlns:a16="http://schemas.microsoft.com/office/drawing/2014/main" id="{ABBC97B5-253F-6249-6AB2-CB093B5D1F2A}"/>
              </a:ext>
            </a:extLst>
          </p:cNvPr>
          <p:cNvPicPr>
            <a:picLocks noGrp="1" noChangeAspect="1"/>
          </p:cNvPicPr>
          <p:nvPr>
            <p:ph idx="1"/>
          </p:nvPr>
        </p:nvPicPr>
        <p:blipFill>
          <a:blip r:embed="rId2"/>
          <a:stretch>
            <a:fillRect/>
          </a:stretch>
        </p:blipFill>
        <p:spPr>
          <a:xfrm>
            <a:off x="2106520" y="2249488"/>
            <a:ext cx="7975786" cy="3541712"/>
          </a:xfrm>
          <a:prstGeom prst="rect">
            <a:avLst/>
          </a:prstGeom>
        </p:spPr>
      </p:pic>
    </p:spTree>
    <p:extLst>
      <p:ext uri="{BB962C8B-B14F-4D97-AF65-F5344CB8AC3E}">
        <p14:creationId xmlns:p14="http://schemas.microsoft.com/office/powerpoint/2010/main" val="97057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DB8C7-2393-4027-BD59-F055181A82AF}"/>
              </a:ext>
            </a:extLst>
          </p:cNvPr>
          <p:cNvSpPr>
            <a:spLocks noGrp="1"/>
          </p:cNvSpPr>
          <p:nvPr>
            <p:ph type="title"/>
          </p:nvPr>
        </p:nvSpPr>
        <p:spPr/>
        <p:txBody>
          <a:bodyPr/>
          <a:lstStyle/>
          <a:p>
            <a:r>
              <a:rPr lang="en-US" sz="4400" dirty="0">
                <a:effectLst/>
                <a:latin typeface="+mn-lt"/>
                <a:ea typeface="Arial" panose="020B0604020202020204" pitchFamily="34" charset="0"/>
                <a:cs typeface="Times New Roman" panose="02020603050405020304" pitchFamily="18" charset="0"/>
              </a:rPr>
              <a:t>Evaluating the Model </a:t>
            </a:r>
            <a:r>
              <a:rPr lang="en-US" dirty="0">
                <a:latin typeface="+mn-lt"/>
                <a:ea typeface="Arial" panose="020B0604020202020204" pitchFamily="34" charset="0"/>
                <a:cs typeface="Times New Roman" panose="02020603050405020304" pitchFamily="18" charset="0"/>
              </a:rPr>
              <a:t>U</a:t>
            </a:r>
            <a:r>
              <a:rPr lang="en-US" sz="4400" dirty="0">
                <a:effectLst/>
                <a:latin typeface="+mn-lt"/>
                <a:ea typeface="Arial" panose="020B0604020202020204" pitchFamily="34" charset="0"/>
                <a:cs typeface="Times New Roman" panose="02020603050405020304" pitchFamily="18" charset="0"/>
              </a:rPr>
              <a:t>sing Test Data Set </a:t>
            </a:r>
            <a:endParaRPr lang="en-US" dirty="0"/>
          </a:p>
        </p:txBody>
      </p:sp>
      <p:pic>
        <p:nvPicPr>
          <p:cNvPr id="8" name="Content Placeholder 7">
            <a:extLst>
              <a:ext uri="{FF2B5EF4-FFF2-40B4-BE49-F238E27FC236}">
                <a16:creationId xmlns:a16="http://schemas.microsoft.com/office/drawing/2014/main" id="{6000A871-5AEB-F533-7F29-26BF71353A0E}"/>
              </a:ext>
            </a:extLst>
          </p:cNvPr>
          <p:cNvPicPr>
            <a:picLocks noGrp="1" noChangeAspect="1"/>
          </p:cNvPicPr>
          <p:nvPr>
            <p:ph idx="1"/>
          </p:nvPr>
        </p:nvPicPr>
        <p:blipFill>
          <a:blip r:embed="rId2"/>
          <a:stretch>
            <a:fillRect/>
          </a:stretch>
        </p:blipFill>
        <p:spPr>
          <a:xfrm>
            <a:off x="2106520" y="2249488"/>
            <a:ext cx="7975786" cy="3541712"/>
          </a:xfrm>
          <a:prstGeom prst="rect">
            <a:avLst/>
          </a:prstGeom>
        </p:spPr>
      </p:pic>
    </p:spTree>
    <p:extLst>
      <p:ext uri="{BB962C8B-B14F-4D97-AF65-F5344CB8AC3E}">
        <p14:creationId xmlns:p14="http://schemas.microsoft.com/office/powerpoint/2010/main" val="4063951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BBA95-1FC1-4C2B-BDD9-3C555E86155C}"/>
              </a:ext>
            </a:extLst>
          </p:cNvPr>
          <p:cNvSpPr>
            <a:spLocks noGrp="1"/>
          </p:cNvSpPr>
          <p:nvPr>
            <p:ph type="title"/>
          </p:nvPr>
        </p:nvSpPr>
        <p:spPr/>
        <p:txBody>
          <a:bodyPr/>
          <a:lstStyle/>
          <a:p>
            <a:r>
              <a:rPr lang="en-US" sz="4400" dirty="0">
                <a:effectLst/>
                <a:latin typeface="+mn-lt"/>
                <a:ea typeface="Arial" panose="020B0604020202020204" pitchFamily="34" charset="0"/>
                <a:cs typeface="Times New Roman" panose="02020603050405020304" pitchFamily="18" charset="0"/>
              </a:rPr>
              <a:t>Conclusion</a:t>
            </a:r>
            <a:endParaRPr lang="en-US" dirty="0"/>
          </a:p>
        </p:txBody>
      </p:sp>
      <p:sp>
        <p:nvSpPr>
          <p:cNvPr id="3" name="Content Placeholder 2">
            <a:extLst>
              <a:ext uri="{FF2B5EF4-FFF2-40B4-BE49-F238E27FC236}">
                <a16:creationId xmlns:a16="http://schemas.microsoft.com/office/drawing/2014/main" id="{D4A1D1F7-7039-4375-83F6-80EF78F7F63B}"/>
              </a:ext>
            </a:extLst>
          </p:cNvPr>
          <p:cNvSpPr>
            <a:spLocks noGrp="1"/>
          </p:cNvSpPr>
          <p:nvPr>
            <p:ph idx="1"/>
          </p:nvPr>
        </p:nvSpPr>
        <p:spPr/>
        <p:txBody>
          <a:bodyPr/>
          <a:lstStyle/>
          <a:p>
            <a:r>
              <a:rPr lang="en-US" dirty="0"/>
              <a:t>This project exposed me to utilizing machine learning to automate the process improvement. </a:t>
            </a:r>
          </a:p>
          <a:p>
            <a:r>
              <a:rPr lang="en-US" dirty="0"/>
              <a:t>I utilized various data base, libraries to accomplish these tasks.</a:t>
            </a:r>
          </a:p>
        </p:txBody>
      </p:sp>
    </p:spTree>
    <p:extLst>
      <p:ext uri="{BB962C8B-B14F-4D97-AF65-F5344CB8AC3E}">
        <p14:creationId xmlns:p14="http://schemas.microsoft.com/office/powerpoint/2010/main" val="1209354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9A4C9-6FF7-48B8-BA41-CCC481A5EEB7}"/>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tabLst/>
              <a:defRPr/>
            </a:pPr>
            <a:r>
              <a:rPr lang="en-US" sz="4400" dirty="0">
                <a:effectLst/>
                <a:latin typeface="+mn-lt"/>
                <a:ea typeface="Arial" panose="020B0604020202020204" pitchFamily="34" charset="0"/>
                <a:cs typeface="Times New Roman" panose="02020603050405020304" pitchFamily="18" charset="0"/>
              </a:rPr>
              <a:t>Challenges </a:t>
            </a:r>
            <a:endParaRPr lang="en-US" sz="4400" dirty="0">
              <a:effectLst/>
              <a:latin typeface="+mn-lt"/>
              <a:ea typeface="Arial" panose="020B0604020202020204" pitchFamily="34" charset="0"/>
            </a:endParaRPr>
          </a:p>
        </p:txBody>
      </p:sp>
      <p:sp>
        <p:nvSpPr>
          <p:cNvPr id="3" name="Content Placeholder 2">
            <a:extLst>
              <a:ext uri="{FF2B5EF4-FFF2-40B4-BE49-F238E27FC236}">
                <a16:creationId xmlns:a16="http://schemas.microsoft.com/office/drawing/2014/main" id="{20403F4A-6358-46FA-A1C3-78FEFA8D61A7}"/>
              </a:ext>
            </a:extLst>
          </p:cNvPr>
          <p:cNvSpPr>
            <a:spLocks noGrp="1"/>
          </p:cNvSpPr>
          <p:nvPr>
            <p:ph idx="1"/>
          </p:nvPr>
        </p:nvSpPr>
        <p:spPr/>
        <p:txBody>
          <a:bodyPr/>
          <a:lstStyle/>
          <a:p>
            <a:r>
              <a:rPr lang="en-US" dirty="0"/>
              <a:t>Code debug and troubleshooting. I was missing a close parentheses that caused me a “</a:t>
            </a:r>
            <a:r>
              <a:rPr lang="en-US" dirty="0" err="1"/>
              <a:t>SyntaxError</a:t>
            </a:r>
            <a:r>
              <a:rPr lang="en-US" dirty="0"/>
              <a:t>: invalid syntax” on the following line. I did research on the error and found no solution. The last thing I did was use a different IDE and it underlined the error. I was able to fix and get the output I was expecting. </a:t>
            </a:r>
          </a:p>
          <a:p>
            <a:r>
              <a:rPr lang="en-US" dirty="0"/>
              <a:t>I accidentally removed all Help, Variable Explorer, Plots and Files feature in Spyder, I had to figure how to get that back</a:t>
            </a:r>
          </a:p>
        </p:txBody>
      </p:sp>
    </p:spTree>
    <p:extLst>
      <p:ext uri="{BB962C8B-B14F-4D97-AF65-F5344CB8AC3E}">
        <p14:creationId xmlns:p14="http://schemas.microsoft.com/office/powerpoint/2010/main" val="3018798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14AB-60AC-4DA5-94C7-AEB1ABDC279D}"/>
              </a:ext>
            </a:extLst>
          </p:cNvPr>
          <p:cNvSpPr>
            <a:spLocks noGrp="1"/>
          </p:cNvSpPr>
          <p:nvPr>
            <p:ph type="title"/>
          </p:nvPr>
        </p:nvSpPr>
        <p:spPr/>
        <p:txBody>
          <a:bodyPr/>
          <a:lstStyle/>
          <a:p>
            <a:r>
              <a:rPr lang="en-US" sz="4400" dirty="0">
                <a:effectLst/>
                <a:latin typeface="+mn-lt"/>
                <a:ea typeface="Arial" panose="020B0604020202020204" pitchFamily="34" charset="0"/>
                <a:cs typeface="Times New Roman" panose="02020603050405020304" pitchFamily="18" charset="0"/>
              </a:rPr>
              <a:t>Career Skills </a:t>
            </a:r>
            <a:r>
              <a:rPr lang="en-US" dirty="0">
                <a:latin typeface="+mn-lt"/>
                <a:ea typeface="Arial" panose="020B0604020202020204" pitchFamily="34" charset="0"/>
                <a:cs typeface="Times New Roman" panose="02020603050405020304" pitchFamily="18" charset="0"/>
              </a:rPr>
              <a:t>O</a:t>
            </a:r>
            <a:r>
              <a:rPr lang="en-US" sz="4400" dirty="0">
                <a:effectLst/>
                <a:latin typeface="+mn-lt"/>
                <a:ea typeface="Arial" panose="020B0604020202020204" pitchFamily="34" charset="0"/>
                <a:cs typeface="Times New Roman" panose="02020603050405020304" pitchFamily="18" charset="0"/>
              </a:rPr>
              <a:t>btained </a:t>
            </a:r>
            <a:endParaRPr lang="en-US" dirty="0"/>
          </a:p>
        </p:txBody>
      </p:sp>
      <p:sp>
        <p:nvSpPr>
          <p:cNvPr id="3" name="Content Placeholder 2">
            <a:extLst>
              <a:ext uri="{FF2B5EF4-FFF2-40B4-BE49-F238E27FC236}">
                <a16:creationId xmlns:a16="http://schemas.microsoft.com/office/drawing/2014/main" id="{62AC7F69-0B53-4A82-8DA7-018C11673D67}"/>
              </a:ext>
            </a:extLst>
          </p:cNvPr>
          <p:cNvSpPr>
            <a:spLocks noGrp="1"/>
          </p:cNvSpPr>
          <p:nvPr>
            <p:ph idx="1"/>
          </p:nvPr>
        </p:nvSpPr>
        <p:spPr/>
        <p:txBody>
          <a:bodyPr/>
          <a:lstStyle/>
          <a:p>
            <a:r>
              <a:rPr lang="en-US" dirty="0"/>
              <a:t>Learning the six sigma concepts</a:t>
            </a:r>
          </a:p>
          <a:p>
            <a:r>
              <a:rPr lang="en-US" dirty="0"/>
              <a:t>Using Python to automate process improvement tasks</a:t>
            </a:r>
          </a:p>
          <a:p>
            <a:r>
              <a:rPr lang="en-US" dirty="0"/>
              <a:t>Coding and Machine learning experience</a:t>
            </a:r>
          </a:p>
          <a:p>
            <a:r>
              <a:rPr lang="en-US" dirty="0"/>
              <a:t>Process improvement skills</a:t>
            </a:r>
          </a:p>
        </p:txBody>
      </p:sp>
    </p:spTree>
    <p:extLst>
      <p:ext uri="{BB962C8B-B14F-4D97-AF65-F5344CB8AC3E}">
        <p14:creationId xmlns:p14="http://schemas.microsoft.com/office/powerpoint/2010/main" val="15076000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Comments xmlns="b8820432-3450-4e09-b17f-565094e588be"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0F883F57245246A7747A9329048B46" ma:contentTypeVersion="17" ma:contentTypeDescription="Create a new document." ma:contentTypeScope="" ma:versionID="6c3c293f3e8abce8be2ba9b97401e344">
  <xsd:schema xmlns:xsd="http://www.w3.org/2001/XMLSchema" xmlns:xs="http://www.w3.org/2001/XMLSchema" xmlns:p="http://schemas.microsoft.com/office/2006/metadata/properties" xmlns:ns1="http://schemas.microsoft.com/sharepoint/v3" xmlns:ns2="b8820432-3450-4e09-b17f-565094e588be" xmlns:ns3="b7b956fb-0613-46b7-a92d-14c47de7bd00" targetNamespace="http://schemas.microsoft.com/office/2006/metadata/properties" ma:root="true" ma:fieldsID="3ddc009a799b631f0260fbec5139ad7a" ns1:_="" ns2:_="" ns3:_="">
    <xsd:import namespace="http://schemas.microsoft.com/sharepoint/v3"/>
    <xsd:import namespace="b8820432-3450-4e09-b17f-565094e588be"/>
    <xsd:import namespace="b7b956fb-0613-46b7-a92d-14c47de7bd0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EventHashCode" minOccurs="0"/>
                <xsd:element ref="ns2:MediaServiceGenerationTime" minOccurs="0"/>
                <xsd:element ref="ns2:Comments" minOccurs="0"/>
                <xsd:element ref="ns1:_ip_UnifiedCompliancePolicyProperties" minOccurs="0"/>
                <xsd:element ref="ns1:_ip_UnifiedCompliancePolicyUIAc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820432-3450-4e09-b17f-565094e588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Comments" ma:index="18" nillable="true" ma:displayName="Comments" ma:internalName="Comments">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7b956fb-0613-46b7-a92d-14c47de7bd00" elementFormDefault="qualified">
    <xsd:import namespace="http://schemas.microsoft.com/office/2006/documentManagement/types"/>
    <xsd:import namespace="http://schemas.microsoft.com/office/infopath/2007/PartnerControls"/>
    <xsd:element name="SharedWithUsers" ma:index="14"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87CEB3-519F-4534-824D-D74D8BC639BC}">
  <ds:schemaRefs>
    <ds:schemaRef ds:uri="http://schemas.microsoft.com/sharepoint/v3/contenttype/forms"/>
  </ds:schemaRefs>
</ds:datastoreItem>
</file>

<file path=customXml/itemProps2.xml><?xml version="1.0" encoding="utf-8"?>
<ds:datastoreItem xmlns:ds="http://schemas.openxmlformats.org/officeDocument/2006/customXml" ds:itemID="{2032F48A-1E4D-4540-A139-A49498A2A9B9}">
  <ds:schemaRefs>
    <ds:schemaRef ds:uri="b7b956fb-0613-46b7-a92d-14c47de7bd00"/>
    <ds:schemaRef ds:uri="http://schemas.openxmlformats.org/package/2006/metadata/core-properties"/>
    <ds:schemaRef ds:uri="http://purl.org/dc/elements/1.1/"/>
    <ds:schemaRef ds:uri="http://schemas.microsoft.com/office/infopath/2007/PartnerControls"/>
    <ds:schemaRef ds:uri="http://schemas.microsoft.com/sharepoint/v3"/>
    <ds:schemaRef ds:uri="http://schemas.microsoft.com/office/2006/documentManagement/types"/>
    <ds:schemaRef ds:uri="b8820432-3450-4e09-b17f-565094e588be"/>
    <ds:schemaRef ds:uri="http://purl.org/dc/term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EB7F974C-0558-4F91-9CFE-9F3829D456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8820432-3450-4e09-b17f-565094e588be"/>
    <ds:schemaRef ds:uri="b7b956fb-0613-46b7-a92d-14c47de7bd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Circuit</Template>
  <TotalTime>842</TotalTime>
  <Words>590</Words>
  <Application>Microsoft Office PowerPoint</Application>
  <PresentationFormat>Widescreen</PresentationFormat>
  <Paragraphs>53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Symbol</vt:lpstr>
      <vt:lpstr>Times New Roman</vt:lpstr>
      <vt:lpstr>Tw Cen MT</vt:lpstr>
      <vt:lpstr>Circuit</vt:lpstr>
      <vt:lpstr>CEIS310 Process improvements  Final Project Pierre Liron Dec 17, 2022</vt:lpstr>
      <vt:lpstr>Points Allocation for Final Project</vt:lpstr>
      <vt:lpstr>Introduction</vt:lpstr>
      <vt:lpstr>Inventory</vt:lpstr>
      <vt:lpstr>Introduction To Machine Learning</vt:lpstr>
      <vt:lpstr>Design and Uploaded Dataset</vt:lpstr>
      <vt:lpstr>Data Preparation (Cleansing/Normalization) </vt:lpstr>
      <vt:lpstr>Accessing and Exploring Machine Learning Datasets and Generating Your Own Dataset </vt:lpstr>
      <vt:lpstr>Selecting Features</vt:lpstr>
      <vt:lpstr>Selecting Features</vt:lpstr>
      <vt:lpstr>Linear Regression or Poly Regression ML Tools for Prediction</vt:lpstr>
      <vt:lpstr>Training the Model </vt:lpstr>
      <vt:lpstr>Train/Test Split </vt:lpstr>
      <vt:lpstr>Examining the Model, Computing RSS</vt:lpstr>
      <vt:lpstr>Scoring the Model – r2-Score </vt:lpstr>
      <vt:lpstr>Evaluating the Model Using Test Data Set </vt:lpstr>
      <vt:lpstr>Conclusion</vt:lpstr>
      <vt:lpstr>Challenges </vt:lpstr>
      <vt:lpstr>Career Skills Obtained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CEIS 308 Module 1</dc:title>
  <dc:creator>Suganthan, Suga</dc:creator>
  <cp:lastModifiedBy>Pierre Liron</cp:lastModifiedBy>
  <cp:revision>22</cp:revision>
  <dcterms:created xsi:type="dcterms:W3CDTF">2021-04-23T21:41:06Z</dcterms:created>
  <dcterms:modified xsi:type="dcterms:W3CDTF">2022-12-17T06:51:26Z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0x0101006B0F883F57245246A7747A9329048B46</vt:lpwstr>
  </property>
</Properties>
</file>